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88"/>
    <p:restoredTop sz="94710"/>
  </p:normalViewPr>
  <p:slideViewPr>
    <p:cSldViewPr snapToGrid="0">
      <p:cViewPr>
        <p:scale>
          <a:sx n="119" d="100"/>
          <a:sy n="119" d="100"/>
        </p:scale>
        <p:origin x="14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FE7CAF-9960-8D4D-8D99-6A41AC477C0A}" type="datetimeFigureOut">
              <a:rPr kumimoji="1" lang="zh-CN" altLang="en-US" smtClean="0"/>
              <a:t>2022/11/25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364E6-BA91-E94B-B542-EC5D929A73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1658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364E6-BA91-E94B-B542-EC5D929A7304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0586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 spc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spc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pc="0">
                <a:solidFill>
                  <a:srgbClr val="FFFFFF"/>
                </a:solidFill>
              </a:defRPr>
            </a:lvl1pPr>
          </a:lstStyle>
          <a:p>
            <a:fld id="{72EA7947-E287-4738-8C82-07CE4F01EF03}" type="datetime2">
              <a:rPr lang="en-US" smtClean="0"/>
              <a:pPr/>
              <a:t>Friday, November 25,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pc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pc="0">
                <a:solidFill>
                  <a:srgbClr val="FFFFFF"/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pc="0">
              <a:solidFill>
                <a:srgbClr val="FFFFFF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pc="0">
              <a:solidFill>
                <a:srgbClr val="FFFFFF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pc="0">
              <a:solidFill>
                <a:srgbClr val="FFFFFF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pc="0" dirty="0">
                <a:solidFill>
                  <a:srgbClr val="FFFFFF"/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pc="0" dirty="0">
                <a:solidFill>
                  <a:srgbClr val="FFFFFF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pc="0">
                <a:solidFill>
                  <a:srgbClr val="FFFFFF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pc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748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E2EBD84-71F4-4271-8C46-0D47C0A9B12E}" type="datetime2">
              <a:rPr lang="en-US" smtClean="0"/>
              <a:pPr/>
              <a:t>Friday, November 25,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9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BAE0CE1-F450-4107-B2CB-17B18F8A3F4A}" type="datetime2">
              <a:rPr lang="en-US" smtClean="0"/>
              <a:pPr/>
              <a:t>Friday, November 25,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21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pc="0" dirty="0">
                <a:solidFill>
                  <a:srgbClr val="FFFFFF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pc="0">
                <a:solidFill>
                  <a:srgbClr val="FFFFFF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pc="0">
                <a:solidFill>
                  <a:srgbClr val="FFFFFF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pc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 algn="ctr">
              <a:defRPr lang="en-US" spc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  <a:ln>
            <a:noFill/>
          </a:ln>
        </p:spPr>
        <p:txBody>
          <a:bodyPr/>
          <a:lstStyle>
            <a:lvl1pPr>
              <a:defRPr spc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pc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pc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pc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pc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pc="0">
                <a:solidFill>
                  <a:srgbClr val="FFFFFF"/>
                </a:solidFill>
              </a:defRPr>
            </a:lvl1pPr>
          </a:lstStyle>
          <a:p>
            <a:fld id="{6FE8C025-CD7A-4966-867E-81CF82B15267}" type="datetime2">
              <a:rPr lang="en-US" smtClean="0"/>
              <a:pPr/>
              <a:t>Friday, November 25,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pc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pc="0">
                <a:solidFill>
                  <a:srgbClr val="FFFFFF"/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39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pc="0">
                <a:solidFill>
                  <a:srgbClr val="FFFFFF"/>
                </a:solidFill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pc="0">
                <a:solidFill>
                  <a:srgbClr val="FFFFFF"/>
                </a:solidFill>
              </a:endParaRPr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pc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ctr">
              <a:defRPr lang="en-US" sz="6400" spc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pc="0">
                <a:solidFill>
                  <a:srgbClr val="FFFFFF"/>
                </a:solidFill>
              </a:defRPr>
            </a:lvl1pPr>
          </a:lstStyle>
          <a:p>
            <a:fld id="{FE809929-0719-4517-94D6-FDF7F99E70F6}" type="datetime2">
              <a:rPr lang="en-US" smtClean="0"/>
              <a:pPr/>
              <a:t>Friday, November 25,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pc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pc="0">
                <a:solidFill>
                  <a:srgbClr val="FFFFFF"/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2400" spc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pc="0">
              <a:solidFill>
                <a:srgbClr val="FFFFFF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pc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547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pc="0">
              <a:solidFill>
                <a:srgbClr val="FFFFFF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pc="0">
                <a:solidFill>
                  <a:srgbClr val="FFFFFF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pc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 algn="ctr">
              <a:lnSpc>
                <a:spcPct val="100000"/>
              </a:lnSpc>
              <a:defRPr spc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>
            <a:lvl1pPr>
              <a:defRPr spc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pc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pc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pc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pc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>
            <a:lvl1pPr>
              <a:defRPr spc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pc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pc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pc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pc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pc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0E95673-5512-4AAA-9AEB-E00C61EC65D5}" type="datetime2">
              <a:rPr lang="en-US" smtClean="0"/>
              <a:pPr/>
              <a:t>Friday, November 25, 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pc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pc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75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pc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 algn="ctr">
              <a:defRPr lang="en-US" sz="4800" spc="0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>
            <a:lvl1pPr>
              <a:defRPr spc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pc="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pc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pc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pc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>
            <a:lvl1pPr>
              <a:defRPr spc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pc="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pc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pc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pc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pc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13138FA-2E87-4873-8BBA-13E447C9A99A}" type="datetime2">
              <a:rPr lang="en-US" smtClean="0"/>
              <a:pPr/>
              <a:t>Friday, November 25,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pc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pc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87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75BB40A-97BD-4BFB-B639-0BFF95FDE8B7}" type="datetime2">
              <a:rPr lang="en-US" smtClean="0"/>
              <a:pPr/>
              <a:t>Friday, November 25,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2723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EE9E0E3-ECF6-4CFE-8698-AEFEBCECC3C0}" type="datetime2">
              <a:rPr lang="en-US" smtClean="0"/>
              <a:pPr/>
              <a:t>Friday, November 25,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2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51462FC-960E-4740-921F-B36862979F21}" type="datetime2">
              <a:rPr lang="en-US" smtClean="0"/>
              <a:pPr/>
              <a:t>Friday, November 25,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47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50BC9E2-CB44-4C05-9BB5-496C18A241E0}" type="datetime2">
              <a:rPr lang="en-US" smtClean="0"/>
              <a:pPr/>
              <a:t>Friday, November 25,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86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46CB39B-5F4C-4A7E-9BE3-AAFD45576D16}" type="datetime2">
              <a:rPr lang="en-US" smtClean="0"/>
              <a:pPr/>
              <a:t>Friday, November 25,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540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ctr" defTabSz="914400" rtl="0" eaLnBrk="1" latinLnBrk="0" hangingPunct="1">
        <a:lnSpc>
          <a:spcPct val="110000"/>
        </a:lnSpc>
        <a:spcBef>
          <a:spcPct val="0"/>
        </a:spcBef>
        <a:buNone/>
        <a:defRPr lang="en-US" sz="4800" kern="1200" spc="0" dirty="0">
          <a:solidFill>
            <a:srgbClr val="FFFFFF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 spc="0">
          <a:solidFill>
            <a:srgbClr val="FFFFFF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0">
          <a:solidFill>
            <a:srgbClr val="FFFFFF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0">
          <a:solidFill>
            <a:srgbClr val="FFFFFF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0">
          <a:solidFill>
            <a:srgbClr val="FFFFFF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0">
          <a:solidFill>
            <a:srgbClr val="FFFFFF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B6DCCFE-1754-1C6A-1762-AB747DED8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918992"/>
            <a:ext cx="3565524" cy="1627367"/>
          </a:xfrm>
        </p:spPr>
        <p:txBody>
          <a:bodyPr anchor="b">
            <a:normAutofit/>
          </a:bodyPr>
          <a:lstStyle/>
          <a:p>
            <a:r>
              <a:rPr kumimoji="1" lang="en-US" altLang="zh-CN" sz="60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EDFLIX</a:t>
            </a:r>
            <a:endParaRPr kumimoji="1" lang="zh-CN" altLang="en-US" sz="4800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62830A-D630-624E-D507-32E787B93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196" y="2644299"/>
            <a:ext cx="3565525" cy="3031489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16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Adalarasu, Ananyaa</a:t>
            </a:r>
            <a:endParaRPr lang="zh-CN" altLang="zh-CN" sz="1600" spc="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16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Chen, Juntao</a:t>
            </a:r>
            <a:endParaRPr lang="zh-CN" altLang="zh-CN" sz="1600" spc="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16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Huang, Lucas Jiaye</a:t>
            </a:r>
            <a:endParaRPr lang="zh-CN" altLang="zh-CN" sz="1600" spc="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16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Lin, Qitao</a:t>
            </a:r>
            <a:endParaRPr lang="zh-CN" altLang="zh-CN" sz="1600" spc="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16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Tisdall, Niamh</a:t>
            </a:r>
            <a:endParaRPr lang="zh-CN" altLang="zh-CN" sz="1600" spc="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1600" spc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Zhou, Stan Ziyao</a:t>
            </a:r>
            <a:endParaRPr lang="zh-CN" altLang="zh-CN" sz="1600" spc="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网格抽象背景">
            <a:extLst>
              <a:ext uri="{FF2B5EF4-FFF2-40B4-BE49-F238E27FC236}">
                <a16:creationId xmlns:a16="http://schemas.microsoft.com/office/drawing/2014/main" id="{E1461995-FDD7-69BC-F3DC-146545D6B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2" r="-1" b="-1"/>
          <a:stretch/>
        </p:blipFill>
        <p:spPr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5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B6096B-D651-8707-3682-174E0B041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Data Flow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136724-D47C-C3F5-D134-C9BFEF93A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955"/>
          <a:stretch/>
        </p:blipFill>
        <p:spPr>
          <a:xfrm>
            <a:off x="1470752" y="1511424"/>
            <a:ext cx="9250496" cy="38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9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C1E30C-C983-B165-3D83-7B7DA17A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 Flow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05F2D97-1B9B-98E0-328C-DAEC16B505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518"/>
          <a:stretch/>
        </p:blipFill>
        <p:spPr>
          <a:xfrm>
            <a:off x="1696358" y="1375073"/>
            <a:ext cx="8799283" cy="541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43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052AD5-52EB-4E5A-985B-34EDF926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Front End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0936A0-A05D-94FA-80A5-2D700D02E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549" y="1653925"/>
            <a:ext cx="6956902" cy="4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95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3516E-66B1-FAD8-EE17-6C33415EC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Front End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730BA4-27BA-05D4-7A58-129ABDB0C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173" y="1653925"/>
            <a:ext cx="6715654" cy="4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08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9A2FA3-C5E4-4BB2-56CE-50481492F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 End – RESTful API</a:t>
            </a:r>
            <a:endParaRPr kumimoji="1"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9C48F35-73A3-7003-9588-8FD3F11E9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911532"/>
              </p:ext>
            </p:extLst>
          </p:nvPr>
        </p:nvGraphicFramePr>
        <p:xfrm>
          <a:off x="1895826" y="1568903"/>
          <a:ext cx="8400348" cy="47398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5178">
                  <a:extLst>
                    <a:ext uri="{9D8B030D-6E8A-4147-A177-3AD203B41FA5}">
                      <a16:colId xmlns:a16="http://schemas.microsoft.com/office/drawing/2014/main" val="3528525744"/>
                    </a:ext>
                  </a:extLst>
                </a:gridCol>
                <a:gridCol w="1595392">
                  <a:extLst>
                    <a:ext uri="{9D8B030D-6E8A-4147-A177-3AD203B41FA5}">
                      <a16:colId xmlns:a16="http://schemas.microsoft.com/office/drawing/2014/main" val="1737173101"/>
                    </a:ext>
                  </a:extLst>
                </a:gridCol>
                <a:gridCol w="4369778">
                  <a:extLst>
                    <a:ext uri="{9D8B030D-6E8A-4147-A177-3AD203B41FA5}">
                      <a16:colId xmlns:a16="http://schemas.microsoft.com/office/drawing/2014/main" val="1570055748"/>
                    </a:ext>
                  </a:extLst>
                </a:gridCol>
              </a:tblGrid>
              <a:tr h="358231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Standard HTTP Method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Functional Requirements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327876"/>
                  </a:ext>
                </a:extLst>
              </a:tr>
              <a:tr h="323880">
                <a:tc rowSpan="7"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FR3.1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View individual learning artifacts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688977"/>
                  </a:ext>
                </a:extLst>
              </a:tr>
              <a:tr h="3238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FR3.2, FR3.2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Push recommended / popular learning artifacts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397884"/>
                  </a:ext>
                </a:extLst>
              </a:tr>
              <a:tr h="3238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FR4.1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View existing learning artifacts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236613"/>
                  </a:ext>
                </a:extLst>
              </a:tr>
              <a:tr h="3238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FR4.2, FR4.3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Filter / Search learning artifact(s)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63304"/>
                  </a:ext>
                </a:extLst>
              </a:tr>
              <a:tr h="3238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FR5.1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View information about the learning artifact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105968"/>
                  </a:ext>
                </a:extLst>
              </a:tr>
              <a:tr h="3238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FR5.2, FR5.3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View comment / rating for the learning artifact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64650"/>
                  </a:ext>
                </a:extLst>
              </a:tr>
              <a:tr h="3238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FR5.4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Link to IBM learning artifact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1360527"/>
                  </a:ext>
                </a:extLst>
              </a:tr>
              <a:tr h="323880">
                <a:tc rowSpan="2"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FR1.1, FR1,2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 up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41000"/>
                  </a:ext>
                </a:extLst>
              </a:tr>
              <a:tr h="3238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FR5.2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 comment for the learning artifact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331832"/>
                  </a:ext>
                </a:extLst>
              </a:tr>
              <a:tr h="323880">
                <a:tc rowSpan="3"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PATCH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FR2.1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 individual information / area(s) of study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2197913"/>
                  </a:ext>
                </a:extLst>
              </a:tr>
              <a:tr h="3238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FR3.4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Edit individual learning artifacts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42674"/>
                  </a:ext>
                </a:extLst>
              </a:tr>
              <a:tr h="3238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FR5.3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 rating for the learning artifact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339019"/>
                  </a:ext>
                </a:extLst>
              </a:tr>
              <a:tr h="358231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FR2.3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 account</a:t>
                      </a:r>
                      <a:endParaRPr lang="zh-CN" altLang="en-US" sz="160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1072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414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E7CB41-C97A-4A0E-3EFF-70B0CE09E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 End – Database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B9DD0A-1E55-BABA-304F-F8E491595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01"/>
          <a:stretch/>
        </p:blipFill>
        <p:spPr>
          <a:xfrm>
            <a:off x="1207592" y="1413656"/>
            <a:ext cx="9776815" cy="489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83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7D08D3-FB06-D45E-C23A-14AA323E0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 End – AI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EB0149-3598-DAA1-02D3-45A43136C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20" y="1580618"/>
            <a:ext cx="9666559" cy="425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10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6D5D0B-449B-DB39-70F2-E93F90365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Potential Features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EB3ED-E51E-8C0B-88F9-12CD69ACB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6000" y="1729354"/>
            <a:ext cx="7200000" cy="4664119"/>
          </a:xfrm>
        </p:spPr>
        <p:txBody>
          <a:bodyPr/>
          <a:lstStyle/>
          <a:p>
            <a:r>
              <a:rPr kumimoji="1" lang="en-US" altLang="zh-CN" dirty="0"/>
              <a:t>HTTP cookies</a:t>
            </a:r>
          </a:p>
          <a:p>
            <a:pPr lvl="1"/>
            <a:r>
              <a:rPr kumimoji="1" lang="en-US" altLang="zh-CN" sz="2000" dirty="0"/>
              <a:t> save essential user information for future use</a:t>
            </a:r>
          </a:p>
          <a:p>
            <a:r>
              <a:rPr lang="en-US" altLang="zh-CN" sz="2800" dirty="0">
                <a:ea typeface="Times New Roman" panose="02020603050405020304" pitchFamily="18" charset="0"/>
              </a:rPr>
              <a:t>AI</a:t>
            </a:r>
          </a:p>
          <a:p>
            <a:pPr lvl="1"/>
            <a:r>
              <a:rPr lang="en-GB" altLang="zh-CN" sz="2000" dirty="0">
                <a:effectLst/>
                <a:ea typeface="Times New Roman" panose="02020603050405020304" pitchFamily="18" charset="0"/>
              </a:rPr>
              <a:t> high-dimensional portrait of the user</a:t>
            </a:r>
            <a:r>
              <a:rPr lang="zh-CN" altLang="zh-CN" sz="2000" dirty="0">
                <a:effectLst/>
              </a:rPr>
              <a:t> </a:t>
            </a:r>
            <a:endParaRPr kumimoji="1" lang="en-US" altLang="zh-CN" sz="2000" dirty="0"/>
          </a:p>
          <a:p>
            <a:r>
              <a:rPr kumimoji="1" lang="en-US" altLang="zh-CN" dirty="0"/>
              <a:t>Database</a:t>
            </a:r>
          </a:p>
          <a:p>
            <a:pPr lvl="1"/>
            <a:r>
              <a:rPr lang="en-GB" altLang="zh-CN" sz="2000" dirty="0">
                <a:effectLst/>
                <a:ea typeface="Times New Roman" panose="02020603050405020304" pitchFamily="18" charset="0"/>
              </a:rPr>
              <a:t>automatic addition and deletion of the learning artifacts and their corresponding resources</a:t>
            </a:r>
            <a:endParaRPr kumimoji="1" lang="en-US" altLang="zh-CN" sz="2000" dirty="0">
              <a:effectLst/>
            </a:endParaRPr>
          </a:p>
          <a:p>
            <a:pPr lvl="1"/>
            <a:r>
              <a:rPr lang="en-GB" altLang="zh-CN" sz="2000" dirty="0">
                <a:effectLst/>
                <a:ea typeface="Times New Roman" panose="02020603050405020304" pitchFamily="18" charset="0"/>
              </a:rPr>
              <a:t>web crawling and advanced database querying</a:t>
            </a:r>
          </a:p>
        </p:txBody>
      </p:sp>
    </p:spTree>
    <p:extLst>
      <p:ext uri="{BB962C8B-B14F-4D97-AF65-F5344CB8AC3E}">
        <p14:creationId xmlns:p14="http://schemas.microsoft.com/office/powerpoint/2010/main" val="3429231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C4B807-8771-80CB-CA65-D07BF4B3E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3750" y="2238616"/>
            <a:ext cx="6364198" cy="1190384"/>
          </a:xfrm>
        </p:spPr>
        <p:txBody>
          <a:bodyPr>
            <a:normAutofit fontScale="90000"/>
          </a:bodyPr>
          <a:lstStyle/>
          <a:p>
            <a:r>
              <a:rPr kumimoji="1" lang="en-US" altLang="zh-CN" sz="6000" dirty="0"/>
              <a:t>Project Development</a:t>
            </a:r>
            <a:endParaRPr kumimoji="1" lang="zh-CN" altLang="en-US" sz="6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05EE18-7FED-3B1B-801A-D239B5AB0390}"/>
              </a:ext>
            </a:extLst>
          </p:cNvPr>
          <p:cNvSpPr txBox="1"/>
          <p:nvPr/>
        </p:nvSpPr>
        <p:spPr>
          <a:xfrm>
            <a:off x="4113750" y="3544410"/>
            <a:ext cx="687575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Chosen process for the software development </a:t>
            </a:r>
            <a:endParaRPr lang="zh-CN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8DF72259-ACD7-4CDC-D947-FC729D71C92B}"/>
              </a:ext>
            </a:extLst>
          </p:cNvPr>
          <p:cNvCxnSpPr>
            <a:cxnSpLocks/>
          </p:cNvCxnSpPr>
          <p:nvPr/>
        </p:nvCxnSpPr>
        <p:spPr>
          <a:xfrm>
            <a:off x="4113750" y="3429000"/>
            <a:ext cx="636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527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1D2D5-7538-082D-20EE-F84F38E8A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Software Development Process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4BD06D-C5AF-6DAF-9975-2497119D6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6000" y="1881275"/>
            <a:ext cx="7200000" cy="3979625"/>
          </a:xfrm>
        </p:spPr>
        <p:txBody>
          <a:bodyPr/>
          <a:lstStyle/>
          <a:p>
            <a:r>
              <a:rPr kumimoji="1" lang="en-US" altLang="zh-CN" dirty="0"/>
              <a:t>Dynamic System Development Method (DSDM)</a:t>
            </a:r>
          </a:p>
          <a:p>
            <a:pPr lvl="1"/>
            <a:r>
              <a:rPr lang="en-GB" altLang="zh-CN" sz="2000" dirty="0">
                <a:ea typeface="Times New Roman" panose="02020603050405020304" pitchFamily="18" charset="0"/>
              </a:rPr>
              <a:t>P</a:t>
            </a:r>
            <a:r>
              <a:rPr lang="en-GB" altLang="zh-C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re-planned time boxes</a:t>
            </a:r>
            <a:endParaRPr kumimoji="1" lang="en-US" altLang="zh-C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r>
              <a:rPr lang="en-GB" altLang="zh-CN" sz="2000" dirty="0">
                <a:ea typeface="Times New Roman" panose="02020603050405020304" pitchFamily="18" charset="0"/>
              </a:rPr>
              <a:t>I</a:t>
            </a:r>
            <a:r>
              <a:rPr lang="en-GB" altLang="zh-C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ntermediary meeting</a:t>
            </a:r>
            <a:endParaRPr kumimoji="1" lang="en-US" altLang="zh-CN" sz="2000" dirty="0">
              <a:ea typeface="Times New Roman" panose="02020603050405020304" pitchFamily="18" charset="0"/>
            </a:endParaRPr>
          </a:p>
          <a:p>
            <a:pPr lvl="1"/>
            <a:r>
              <a:rPr kumimoji="1" lang="en-US" altLang="zh-CN" sz="2000" dirty="0"/>
              <a:t>Functionality check against requirements</a:t>
            </a:r>
          </a:p>
          <a:p>
            <a:pPr lvl="1"/>
            <a:r>
              <a:rPr kumimoji="1" lang="en-US" altLang="zh-CN" sz="2000" dirty="0"/>
              <a:t>Review of work</a:t>
            </a:r>
          </a:p>
          <a:p>
            <a:pPr marL="457200" lvl="1" indent="0">
              <a:buNone/>
            </a:pP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27421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764451-934D-4010-63AB-0F5B9611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pc="0" dirty="0"/>
              <a:t>Our Client</a:t>
            </a:r>
            <a:endParaRPr kumimoji="1" lang="zh-CN" altLang="en-US" spc="0" dirty="0"/>
          </a:p>
        </p:txBody>
      </p:sp>
      <p:pic>
        <p:nvPicPr>
          <p:cNvPr id="1026" name="Picture 2" descr="Exploring IBM SkillsBuild for Students &amp; Educators - IBM MediaCenter">
            <a:extLst>
              <a:ext uri="{FF2B5EF4-FFF2-40B4-BE49-F238E27FC236}">
                <a16:creationId xmlns:a16="http://schemas.microsoft.com/office/drawing/2014/main" id="{292C4CD8-EF6D-7076-DE1B-35F12B5B3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1787096"/>
            <a:ext cx="7112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641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E6F584-7A6E-AE6D-B9DF-439C4121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Trello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518D8F-0D2F-008A-9E1A-3F1A08658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269" y="1656678"/>
            <a:ext cx="8305462" cy="46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92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C4B807-8771-80CB-CA65-D07BF4B3E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3750" y="2238616"/>
            <a:ext cx="6364198" cy="1190384"/>
          </a:xfrm>
        </p:spPr>
        <p:txBody>
          <a:bodyPr>
            <a:normAutofit/>
          </a:bodyPr>
          <a:lstStyle/>
          <a:p>
            <a:r>
              <a:rPr kumimoji="1" lang="en-US" altLang="zh-CN" sz="6000" dirty="0"/>
              <a:t>Future Plan</a:t>
            </a:r>
            <a:endParaRPr kumimoji="1" lang="zh-CN" altLang="en-US" sz="6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05EE18-7FED-3B1B-801A-D239B5AB0390}"/>
              </a:ext>
            </a:extLst>
          </p:cNvPr>
          <p:cNvSpPr txBox="1"/>
          <p:nvPr/>
        </p:nvSpPr>
        <p:spPr>
          <a:xfrm>
            <a:off x="4113750" y="3544410"/>
            <a:ext cx="687575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 to do next, before and after the test plan </a:t>
            </a:r>
            <a:endParaRPr lang="zh-CN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8DF72259-ACD7-4CDC-D947-FC729D71C92B}"/>
              </a:ext>
            </a:extLst>
          </p:cNvPr>
          <p:cNvCxnSpPr>
            <a:cxnSpLocks/>
          </p:cNvCxnSpPr>
          <p:nvPr/>
        </p:nvCxnSpPr>
        <p:spPr>
          <a:xfrm>
            <a:off x="4113750" y="3429000"/>
            <a:ext cx="636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100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F6B82-C888-8003-4F5F-8AA3673F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Future Plan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5B771D-E897-8897-02AA-5150C9038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6000" y="1805971"/>
            <a:ext cx="7200000" cy="4502754"/>
          </a:xfrm>
        </p:spPr>
        <p:txBody>
          <a:bodyPr/>
          <a:lstStyle/>
          <a:p>
            <a:r>
              <a:rPr kumimoji="1" lang="en-US" altLang="zh-CN" dirty="0"/>
              <a:t>Weekly</a:t>
            </a:r>
          </a:p>
          <a:p>
            <a:pPr lvl="1"/>
            <a:r>
              <a:rPr kumimoji="1" lang="en-US" altLang="zh-CN" sz="1800" dirty="0"/>
              <a:t>Meeting</a:t>
            </a:r>
          </a:p>
          <a:p>
            <a:pPr lvl="1"/>
            <a:r>
              <a:rPr kumimoji="1" lang="en-US" altLang="zh-CN" sz="1800" dirty="0"/>
              <a:t>Progress report from each group member</a:t>
            </a:r>
          </a:p>
          <a:p>
            <a:pPr lvl="1"/>
            <a:r>
              <a:rPr kumimoji="1" lang="en-US" altLang="zh-CN" sz="1800" dirty="0"/>
              <a:t>Potential risk and issues monitor</a:t>
            </a:r>
          </a:p>
          <a:p>
            <a:r>
              <a:rPr kumimoji="1" lang="en-US" altLang="zh-CN" dirty="0"/>
              <a:t>Software</a:t>
            </a:r>
          </a:p>
          <a:p>
            <a:pPr lvl="1"/>
            <a:r>
              <a:rPr kumimoji="1" lang="en-US" altLang="zh-CN" sz="1800" dirty="0"/>
              <a:t>Front end, database, AI</a:t>
            </a:r>
          </a:p>
          <a:p>
            <a:r>
              <a:rPr kumimoji="1" lang="en-US" altLang="zh-CN" dirty="0"/>
              <a:t>Document</a:t>
            </a:r>
          </a:p>
          <a:p>
            <a:pPr lvl="1"/>
            <a:r>
              <a:rPr kumimoji="1" lang="en-US" altLang="zh-CN" sz="1800" dirty="0"/>
              <a:t>Content of test plan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4616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F8E65-D7B2-7EC7-BB3B-E3F66223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Future Plan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20F9CB-7F3E-88E0-1B59-8FDDAE166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6000" y="1805971"/>
            <a:ext cx="7200000" cy="4502754"/>
          </a:xfrm>
        </p:spPr>
        <p:txBody>
          <a:bodyPr/>
          <a:lstStyle/>
          <a:p>
            <a:r>
              <a:rPr kumimoji="1" lang="en-US" altLang="zh-CN" dirty="0"/>
              <a:t>Before submission of test plan</a:t>
            </a:r>
          </a:p>
          <a:p>
            <a:pPr lvl="1"/>
            <a:r>
              <a:rPr kumimoji="1" lang="en-US" altLang="zh-CN" sz="1800" dirty="0"/>
              <a:t>First release of the software</a:t>
            </a:r>
          </a:p>
          <a:p>
            <a:pPr lvl="1"/>
            <a:r>
              <a:rPr kumimoji="1" lang="en-US" altLang="zh-CN" sz="1800" dirty="0"/>
              <a:t>High priority functionalities</a:t>
            </a:r>
          </a:p>
          <a:p>
            <a:r>
              <a:rPr kumimoji="1" lang="en-US" altLang="zh-CN" dirty="0"/>
              <a:t>After submission of test plan</a:t>
            </a:r>
          </a:p>
          <a:p>
            <a:pPr lvl="1"/>
            <a:r>
              <a:rPr kumimoji="1" lang="en-US" altLang="zh-CN" sz="1800" dirty="0"/>
              <a:t>More release of the software</a:t>
            </a:r>
          </a:p>
          <a:p>
            <a:pPr lvl="1"/>
            <a:r>
              <a:rPr kumimoji="1" lang="en-US" altLang="zh-CN" sz="1800" dirty="0"/>
              <a:t>Medium and low priority functionalities</a:t>
            </a:r>
          </a:p>
          <a:p>
            <a:pPr lvl="1"/>
            <a:r>
              <a:rPr kumimoji="1" lang="en-US" altLang="zh-CN" sz="1800" dirty="0"/>
              <a:t>Potential features</a:t>
            </a:r>
          </a:p>
          <a:p>
            <a:pPr lvl="1"/>
            <a:r>
              <a:rPr kumimoji="1" lang="en-US" altLang="zh-CN" sz="1800" dirty="0"/>
              <a:t>Functional and non-functional standard test and adjust</a:t>
            </a:r>
          </a:p>
          <a:p>
            <a:pPr lvl="1"/>
            <a:r>
              <a:rPr kumimoji="1" lang="en-US" altLang="zh-CN" sz="1800" dirty="0"/>
              <a:t>Product handover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62581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6DCCFE-1754-1C6A-1762-AB747DED8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377" y="2615316"/>
            <a:ext cx="3565524" cy="1627367"/>
          </a:xfrm>
        </p:spPr>
        <p:txBody>
          <a:bodyPr anchor="b">
            <a:normAutofit/>
          </a:bodyPr>
          <a:lstStyle/>
          <a:p>
            <a:r>
              <a:rPr kumimoji="1" lang="en-US" altLang="zh-CN" sz="6000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</a:t>
            </a:r>
            <a:r>
              <a:rPr kumimoji="1" lang="en-US" altLang="zh-CN" sz="6000" dirty="0"/>
              <a:t>u</a:t>
            </a:r>
            <a:endParaRPr kumimoji="1" lang="zh-CN" altLang="en-US" sz="4800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网格抽象背景">
            <a:extLst>
              <a:ext uri="{FF2B5EF4-FFF2-40B4-BE49-F238E27FC236}">
                <a16:creationId xmlns:a16="http://schemas.microsoft.com/office/drawing/2014/main" id="{E1461995-FDD7-69BC-F3DC-146545D6B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2" r="-1" b="-1"/>
          <a:stretch/>
        </p:blipFill>
        <p:spPr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47048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6E5C9D-B98A-125A-8913-9697B6961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pc="0" dirty="0"/>
              <a:t>Aims</a:t>
            </a:r>
            <a:endParaRPr kumimoji="1" lang="zh-CN" altLang="en-US" spc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CF65DE-774D-A62B-53AF-A2A085919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6000" y="1881275"/>
            <a:ext cx="7200000" cy="3979625"/>
          </a:xfrm>
        </p:spPr>
        <p:txBody>
          <a:bodyPr/>
          <a:lstStyle/>
          <a:p>
            <a:r>
              <a:rPr kumimoji="1" lang="en-US" altLang="zh-CN" spc="0" dirty="0"/>
              <a:t>Front end video streaming style wrapper</a:t>
            </a:r>
          </a:p>
          <a:p>
            <a:r>
              <a:rPr kumimoji="1" lang="en-US" altLang="zh-CN" dirty="0"/>
              <a:t>AI supported recommendation system</a:t>
            </a:r>
          </a:p>
          <a:p>
            <a:r>
              <a:rPr kumimoji="1" lang="en-US" altLang="zh-CN" dirty="0"/>
              <a:t>Comments and rating systems</a:t>
            </a:r>
            <a:endParaRPr kumimoji="1" lang="zh-CN" altLang="en-US" spc="0" dirty="0"/>
          </a:p>
        </p:txBody>
      </p:sp>
    </p:spTree>
    <p:extLst>
      <p:ext uri="{BB962C8B-B14F-4D97-AF65-F5344CB8AC3E}">
        <p14:creationId xmlns:p14="http://schemas.microsoft.com/office/powerpoint/2010/main" val="1012446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DF0F97-4559-8B97-9839-63A7B6C15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Deliverables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B736A1-B538-CFFD-4286-9885FAC00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6000" y="1881275"/>
            <a:ext cx="7200000" cy="3979625"/>
          </a:xfrm>
        </p:spPr>
        <p:txBody>
          <a:bodyPr/>
          <a:lstStyle/>
          <a:p>
            <a:r>
              <a:rPr kumimoji="1" lang="en-US" altLang="zh-CN" sz="2000" dirty="0">
                <a:solidFill>
                  <a:srgbClr val="FFFFFF"/>
                </a:solidFill>
              </a:rPr>
              <a:t>Web based user interface</a:t>
            </a:r>
          </a:p>
          <a:p>
            <a:r>
              <a:rPr kumimoji="1" lang="en-US" altLang="zh-CN" sz="2000" dirty="0">
                <a:solidFill>
                  <a:srgbClr val="FFFFFF"/>
                </a:solidFill>
              </a:rPr>
              <a:t>SQL Database storing user and usage data</a:t>
            </a:r>
          </a:p>
          <a:p>
            <a:r>
              <a:rPr kumimoji="1" lang="en-US" altLang="zh-CN" sz="2000" dirty="0">
                <a:solidFill>
                  <a:srgbClr val="FFFFFF"/>
                </a:solidFill>
              </a:rPr>
              <a:t>Visualization of collected data</a:t>
            </a:r>
          </a:p>
          <a:p>
            <a:r>
              <a:rPr kumimoji="1" lang="en-US" altLang="zh-CN" sz="2000" dirty="0">
                <a:solidFill>
                  <a:srgbClr val="FFFFFF"/>
                </a:solidFill>
              </a:rPr>
              <a:t>IBM Watson AI</a:t>
            </a:r>
          </a:p>
          <a:p>
            <a:r>
              <a:rPr kumimoji="1" lang="en-US" altLang="zh-CN" sz="2000" dirty="0">
                <a:solidFill>
                  <a:srgbClr val="FFFFFF"/>
                </a:solidFill>
              </a:rPr>
              <a:t>GitHub storing all code and data accessible by development team,</a:t>
            </a:r>
          </a:p>
          <a:p>
            <a:pPr marL="0" indent="0">
              <a:buNone/>
            </a:pPr>
            <a:r>
              <a:rPr kumimoji="1" lang="en-US" altLang="zh-CN" sz="2000" dirty="0"/>
              <a:t>	Durham University, and IBM</a:t>
            </a:r>
            <a:endParaRPr kumimoji="1" lang="en-US" altLang="zh-CN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90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353AB99B-F61F-B0DC-0F35-A37922B00E10}"/>
              </a:ext>
            </a:extLst>
          </p:cNvPr>
          <p:cNvGrpSpPr/>
          <p:nvPr/>
        </p:nvGrpSpPr>
        <p:grpSpPr>
          <a:xfrm>
            <a:off x="2510155" y="1509204"/>
            <a:ext cx="4740677" cy="1031051"/>
            <a:chOff x="3231471" y="1376039"/>
            <a:chExt cx="4740677" cy="1031051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7422BCB-C710-53F8-3F1D-5F4BFBCD1110}"/>
                </a:ext>
              </a:extLst>
            </p:cNvPr>
            <p:cNvSpPr txBox="1"/>
            <p:nvPr/>
          </p:nvSpPr>
          <p:spPr>
            <a:xfrm>
              <a:off x="4030462" y="1376039"/>
              <a:ext cx="3941686" cy="10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kumimoji="1" lang="en-US" altLang="zh-CN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Introduction</a:t>
              </a:r>
            </a:p>
            <a:p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Our client, Aims, Deliverables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843C572-497D-A3C7-E515-5DB4DB399B82}"/>
                </a:ext>
              </a:extLst>
            </p:cNvPr>
            <p:cNvSpPr txBox="1"/>
            <p:nvPr/>
          </p:nvSpPr>
          <p:spPr>
            <a:xfrm>
              <a:off x="3231471" y="1568398"/>
              <a:ext cx="683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kumimoji="1"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6497391C-996B-8163-4986-47D2914E67AA}"/>
                </a:ext>
              </a:extLst>
            </p:cNvPr>
            <p:cNvCxnSpPr>
              <a:cxnSpLocks/>
            </p:cNvCxnSpPr>
            <p:nvPr/>
          </p:nvCxnSpPr>
          <p:spPr>
            <a:xfrm>
              <a:off x="3915052" y="1377490"/>
              <a:ext cx="0" cy="1029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FB14F9B-7581-007D-E0D5-A8783107B12A}"/>
              </a:ext>
            </a:extLst>
          </p:cNvPr>
          <p:cNvGrpSpPr/>
          <p:nvPr/>
        </p:nvGrpSpPr>
        <p:grpSpPr>
          <a:xfrm>
            <a:off x="7451323" y="3760263"/>
            <a:ext cx="4740677" cy="1283051"/>
            <a:chOff x="3231471" y="1376039"/>
            <a:chExt cx="4740677" cy="1283051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5917FE8-AD86-9B38-D909-E25A2DAD9EBF}"/>
                </a:ext>
              </a:extLst>
            </p:cNvPr>
            <p:cNvSpPr txBox="1"/>
            <p:nvPr/>
          </p:nvSpPr>
          <p:spPr>
            <a:xfrm>
              <a:off x="4030462" y="1376039"/>
              <a:ext cx="3941686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kumimoji="1" lang="en-US" altLang="zh-CN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Future Plan</a:t>
              </a:r>
            </a:p>
            <a:p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Weekly plan, Tasks for sub teams,</a:t>
              </a:r>
            </a:p>
            <a:p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Work before and after test plan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6594CF7-4042-A509-D497-6D0EDDDBEF34}"/>
                </a:ext>
              </a:extLst>
            </p:cNvPr>
            <p:cNvSpPr txBox="1"/>
            <p:nvPr/>
          </p:nvSpPr>
          <p:spPr>
            <a:xfrm>
              <a:off x="3231471" y="1641133"/>
              <a:ext cx="683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kumimoji="1"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6ACE33CA-808A-30AD-D116-C81935DC63BF}"/>
                </a:ext>
              </a:extLst>
            </p:cNvPr>
            <p:cNvCxnSpPr>
              <a:cxnSpLocks/>
            </p:cNvCxnSpPr>
            <p:nvPr/>
          </p:nvCxnSpPr>
          <p:spPr>
            <a:xfrm>
              <a:off x="3915052" y="1377490"/>
              <a:ext cx="0" cy="1281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18B8317-B1C6-3E88-1E5F-8C0C5F7F259D}"/>
              </a:ext>
            </a:extLst>
          </p:cNvPr>
          <p:cNvGrpSpPr/>
          <p:nvPr/>
        </p:nvGrpSpPr>
        <p:grpSpPr>
          <a:xfrm>
            <a:off x="6767742" y="1509204"/>
            <a:ext cx="4907869" cy="1031051"/>
            <a:chOff x="3231471" y="1376039"/>
            <a:chExt cx="4907869" cy="103105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4842F55-DC4C-F12C-A09E-8CB78A1A790D}"/>
                </a:ext>
              </a:extLst>
            </p:cNvPr>
            <p:cNvSpPr txBox="1"/>
            <p:nvPr/>
          </p:nvSpPr>
          <p:spPr>
            <a:xfrm>
              <a:off x="4030461" y="1376039"/>
              <a:ext cx="4108879" cy="1000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kumimoji="1" lang="en-US" altLang="zh-CN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Development</a:t>
              </a:r>
            </a:p>
            <a:p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Software development framework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6FC07F4-18F7-CDB0-C0AB-8EB78057D09D}"/>
                </a:ext>
              </a:extLst>
            </p:cNvPr>
            <p:cNvSpPr txBox="1"/>
            <p:nvPr/>
          </p:nvSpPr>
          <p:spPr>
            <a:xfrm>
              <a:off x="3231471" y="1568398"/>
              <a:ext cx="683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kumimoji="1"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019D5F02-6AC8-F9E6-A1C6-E81AA54BACD6}"/>
                </a:ext>
              </a:extLst>
            </p:cNvPr>
            <p:cNvCxnSpPr>
              <a:cxnSpLocks/>
            </p:cNvCxnSpPr>
            <p:nvPr/>
          </p:nvCxnSpPr>
          <p:spPr>
            <a:xfrm>
              <a:off x="3915052" y="1377490"/>
              <a:ext cx="0" cy="1029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5068C52-DE5C-53DE-934A-380E385ECDC6}"/>
              </a:ext>
            </a:extLst>
          </p:cNvPr>
          <p:cNvGrpSpPr/>
          <p:nvPr/>
        </p:nvGrpSpPr>
        <p:grpSpPr>
          <a:xfrm>
            <a:off x="2826055" y="3760263"/>
            <a:ext cx="4740677" cy="1646651"/>
            <a:chOff x="3231471" y="1376039"/>
            <a:chExt cx="4740677" cy="1646651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12FBDD9-220A-C748-B73D-ACB279E80B07}"/>
                </a:ext>
              </a:extLst>
            </p:cNvPr>
            <p:cNvSpPr txBox="1"/>
            <p:nvPr/>
          </p:nvSpPr>
          <p:spPr>
            <a:xfrm>
              <a:off x="4030462" y="1376039"/>
              <a:ext cx="3941686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kumimoji="1" lang="en-US" altLang="zh-CN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Technical Outline</a:t>
              </a:r>
            </a:p>
            <a:p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Communication between systems, </a:t>
              </a:r>
            </a:p>
            <a:p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flow, Front end, Back end,</a:t>
              </a:r>
            </a:p>
            <a:p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Potential features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1ECFA89-A645-1084-5CCB-46B3A1F41BD5}"/>
                </a:ext>
              </a:extLst>
            </p:cNvPr>
            <p:cNvSpPr txBox="1"/>
            <p:nvPr/>
          </p:nvSpPr>
          <p:spPr>
            <a:xfrm>
              <a:off x="3231471" y="1876175"/>
              <a:ext cx="683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kumimoji="1"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564E0990-1203-616E-87CF-65F803282234}"/>
                </a:ext>
              </a:extLst>
            </p:cNvPr>
            <p:cNvCxnSpPr>
              <a:cxnSpLocks/>
            </p:cNvCxnSpPr>
            <p:nvPr/>
          </p:nvCxnSpPr>
          <p:spPr>
            <a:xfrm>
              <a:off x="3915052" y="1377490"/>
              <a:ext cx="0" cy="1645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5652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C4B807-8771-80CB-CA65-D07BF4B3E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3750" y="2238616"/>
            <a:ext cx="5909139" cy="1190384"/>
          </a:xfrm>
        </p:spPr>
        <p:txBody>
          <a:bodyPr>
            <a:normAutofit/>
          </a:bodyPr>
          <a:lstStyle/>
          <a:p>
            <a:r>
              <a:rPr kumimoji="1" lang="en-US" altLang="zh-CN" sz="6000" dirty="0"/>
              <a:t>Technical Outline</a:t>
            </a:r>
            <a:endParaRPr kumimoji="1" lang="zh-CN" altLang="en-US" sz="6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05EE18-7FED-3B1B-801A-D239B5AB0390}"/>
              </a:ext>
            </a:extLst>
          </p:cNvPr>
          <p:cNvSpPr txBox="1"/>
          <p:nvPr/>
        </p:nvSpPr>
        <p:spPr>
          <a:xfrm>
            <a:off x="4113750" y="3544410"/>
            <a:ext cx="687575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detailed design of the software</a:t>
            </a:r>
            <a:endParaRPr lang="zh-CN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8DF72259-ACD7-4CDC-D947-FC729D71C92B}"/>
              </a:ext>
            </a:extLst>
          </p:cNvPr>
          <p:cNvCxnSpPr>
            <a:cxnSpLocks/>
          </p:cNvCxnSpPr>
          <p:nvPr/>
        </p:nvCxnSpPr>
        <p:spPr>
          <a:xfrm>
            <a:off x="4113750" y="3429000"/>
            <a:ext cx="5907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313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062CD-2082-3CD3-D315-8E27CB3F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Communication between Systems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1AEACD-6722-6532-CC16-E401E04B9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206" y="1215275"/>
            <a:ext cx="9107588" cy="492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45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5FA6EE-357E-90E3-BE3B-1C6B072C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 Flow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7EB330-0E90-C682-2595-A3C49A960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60" b="56116"/>
          <a:stretch/>
        </p:blipFill>
        <p:spPr>
          <a:xfrm>
            <a:off x="1514847" y="1499535"/>
            <a:ext cx="9162307" cy="434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10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7A8E78-0646-53AA-8B1B-83E309B59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 Flow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B67480-A328-9F10-0CA5-8D54D39CE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883"/>
          <a:stretch/>
        </p:blipFill>
        <p:spPr>
          <a:xfrm>
            <a:off x="1789728" y="1429303"/>
            <a:ext cx="9307360" cy="514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3266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Float">
      <a:majorFont>
        <a:latin typeface="Microsoft YaHei"/>
        <a:ea typeface=""/>
        <a:cs typeface=""/>
      </a:majorFont>
      <a:minorFont>
        <a:latin typeface="Microsoft YaHe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414</Words>
  <Application>Microsoft Macintosh PowerPoint</Application>
  <PresentationFormat>宽屏</PresentationFormat>
  <Paragraphs>119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等线</vt:lpstr>
      <vt:lpstr>Microsoft YaHei</vt:lpstr>
      <vt:lpstr>Arial</vt:lpstr>
      <vt:lpstr>Times New Roman</vt:lpstr>
      <vt:lpstr>3DFloatVTI</vt:lpstr>
      <vt:lpstr>EDFLIX</vt:lpstr>
      <vt:lpstr>Our Client</vt:lpstr>
      <vt:lpstr>Aims</vt:lpstr>
      <vt:lpstr>Deliverables</vt:lpstr>
      <vt:lpstr>PowerPoint 演示文稿</vt:lpstr>
      <vt:lpstr>Technical Outline</vt:lpstr>
      <vt:lpstr>Communication between Systems</vt:lpstr>
      <vt:lpstr>Data Flow</vt:lpstr>
      <vt:lpstr>Data Flow</vt:lpstr>
      <vt:lpstr>Data Flow</vt:lpstr>
      <vt:lpstr>Data Flow</vt:lpstr>
      <vt:lpstr>Front End</vt:lpstr>
      <vt:lpstr>Front End</vt:lpstr>
      <vt:lpstr>Back End – RESTful API</vt:lpstr>
      <vt:lpstr>Back End – Database</vt:lpstr>
      <vt:lpstr>Back End – AI</vt:lpstr>
      <vt:lpstr>Potential Features</vt:lpstr>
      <vt:lpstr>Project Development</vt:lpstr>
      <vt:lpstr>Software Development Process</vt:lpstr>
      <vt:lpstr>Trello</vt:lpstr>
      <vt:lpstr>Future Plan</vt:lpstr>
      <vt:lpstr>Future Plan</vt:lpstr>
      <vt:lpstr>Future Plan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EDFLIX</dc:title>
  <dc:creator>Jiaye Huang</dc:creator>
  <cp:lastModifiedBy>Jiaye Huang</cp:lastModifiedBy>
  <cp:revision>72</cp:revision>
  <dcterms:created xsi:type="dcterms:W3CDTF">2022-11-25T10:45:49Z</dcterms:created>
  <dcterms:modified xsi:type="dcterms:W3CDTF">2022-11-25T21:14:47Z</dcterms:modified>
</cp:coreProperties>
</file>